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March 19, 2025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March 19,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Bac Pro : Stages en entreprises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Ils sont obligatoires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24/03/2025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Philippe PUJOL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0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Présence dans le monde professionnel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Les stages en entreprises ont un caractère </a:t>
            </a:r>
            <a:r>
              <a:rPr lang="fr-FR" b="1" dirty="0" smtClean="0">
                <a:solidFill>
                  <a:srgbClr val="FF0000"/>
                </a:solidFill>
              </a:rPr>
              <a:t>obligatoire (vérification avant de passer le Bac Pro) </a:t>
            </a:r>
          </a:p>
          <a:p>
            <a:pPr marL="68580" indent="0">
              <a:buNone/>
            </a:pP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Cette présence est vérifiée à travers une attestation de stage</a:t>
            </a:r>
          </a:p>
          <a:p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Cette présence est rémunérée (10, 15 et 20 € / jour de travail)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24/03/2025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36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L’élève recherche un stage il est accompagné par l’équipe enseignante 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/>
              <a:t>La recherche d’un stage (ou PFMP) </a:t>
            </a:r>
            <a:r>
              <a:rPr lang="fr-FR" b="1" dirty="0" smtClean="0">
                <a:solidFill>
                  <a:srgbClr val="FF0000"/>
                </a:solidFill>
              </a:rPr>
              <a:t>fait partie de la formation</a:t>
            </a:r>
          </a:p>
          <a:p>
            <a:endParaRPr lang="fr-FR" b="1" dirty="0" smtClean="0"/>
          </a:p>
          <a:p>
            <a:r>
              <a:rPr lang="fr-FR" b="1" dirty="0" smtClean="0"/>
              <a:t>Cette démarche est initiée </a:t>
            </a:r>
            <a:r>
              <a:rPr lang="fr-FR" b="1" dirty="0" smtClean="0">
                <a:solidFill>
                  <a:srgbClr val="FF0000"/>
                </a:solidFill>
              </a:rPr>
              <a:t>dès le début </a:t>
            </a:r>
            <a:r>
              <a:rPr lang="fr-FR" b="1" dirty="0" smtClean="0"/>
              <a:t>de l’année scolaire</a:t>
            </a:r>
          </a:p>
          <a:p>
            <a:endParaRPr lang="fr-FR" b="1" dirty="0" smtClean="0"/>
          </a:p>
          <a:p>
            <a:r>
              <a:rPr lang="fr-FR" b="1" dirty="0" smtClean="0">
                <a:solidFill>
                  <a:srgbClr val="FF0000"/>
                </a:solidFill>
              </a:rPr>
              <a:t>Les activités prévues</a:t>
            </a:r>
            <a:r>
              <a:rPr lang="fr-FR" b="1" dirty="0" smtClean="0"/>
              <a:t> doivent correspondre au </a:t>
            </a:r>
            <a:r>
              <a:rPr lang="fr-FR" b="1" dirty="0" smtClean="0">
                <a:solidFill>
                  <a:srgbClr val="FF0000"/>
                </a:solidFill>
              </a:rPr>
              <a:t>diplôme préparé</a:t>
            </a:r>
          </a:p>
          <a:p>
            <a:endParaRPr lang="fr-FR" b="1" dirty="0" smtClean="0"/>
          </a:p>
          <a:p>
            <a:r>
              <a:rPr lang="fr-FR" b="1" dirty="0" smtClean="0">
                <a:solidFill>
                  <a:srgbClr val="FF0000"/>
                </a:solidFill>
              </a:rPr>
              <a:t>Le professeur vérifie </a:t>
            </a:r>
            <a:r>
              <a:rPr lang="fr-FR" b="1" dirty="0" smtClean="0"/>
              <a:t>les activités et le lieu de stage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24/03/2025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04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fr-FR" b="1" dirty="0" smtClean="0">
                <a:solidFill>
                  <a:srgbClr val="0070C0"/>
                </a:solidFill>
              </a:rPr>
              <a:t>Durée des PFMP 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700808"/>
            <a:ext cx="6777317" cy="3508977"/>
          </a:xfrm>
        </p:spPr>
        <p:txBody>
          <a:bodyPr/>
          <a:lstStyle/>
          <a:p>
            <a:r>
              <a:rPr lang="fr-FR" dirty="0" smtClean="0"/>
              <a:t>2</a:t>
            </a:r>
            <a:r>
              <a:rPr lang="fr-FR" baseline="30000" dirty="0" smtClean="0"/>
              <a:t>nde</a:t>
            </a:r>
            <a:r>
              <a:rPr lang="fr-FR" dirty="0" smtClean="0"/>
              <a:t> : </a:t>
            </a:r>
            <a:r>
              <a:rPr lang="fr-FR" b="1" dirty="0" smtClean="0">
                <a:solidFill>
                  <a:srgbClr val="FF0000"/>
                </a:solidFill>
              </a:rPr>
              <a:t>6 Semaines</a:t>
            </a:r>
          </a:p>
          <a:p>
            <a:endParaRPr lang="fr-FR" dirty="0"/>
          </a:p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: </a:t>
            </a:r>
            <a:r>
              <a:rPr lang="fr-FR" b="1" dirty="0" smtClean="0">
                <a:solidFill>
                  <a:srgbClr val="FF0000"/>
                </a:solidFill>
              </a:rPr>
              <a:t>8 Semaines</a:t>
            </a:r>
          </a:p>
          <a:p>
            <a:endParaRPr lang="fr-FR" dirty="0"/>
          </a:p>
          <a:p>
            <a:r>
              <a:rPr lang="fr-FR" dirty="0" smtClean="0"/>
              <a:t>Terminale : </a:t>
            </a:r>
            <a:r>
              <a:rPr lang="fr-FR" b="1" dirty="0" smtClean="0">
                <a:solidFill>
                  <a:srgbClr val="FF0000"/>
                </a:solidFill>
              </a:rPr>
              <a:t>6 Semaines</a:t>
            </a:r>
          </a:p>
          <a:p>
            <a:endParaRPr lang="fr-FR" dirty="0"/>
          </a:p>
          <a:p>
            <a:r>
              <a:rPr lang="fr-FR" dirty="0" smtClean="0"/>
              <a:t>Total : </a:t>
            </a:r>
            <a:r>
              <a:rPr lang="fr-FR" b="1" dirty="0" smtClean="0">
                <a:solidFill>
                  <a:srgbClr val="FF0000"/>
                </a:solidFill>
              </a:rPr>
              <a:t>20 Semaines </a:t>
            </a:r>
            <a:r>
              <a:rPr lang="fr-FR" dirty="0" smtClean="0"/>
              <a:t>sur les 3 années de formation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24/03/2025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043608" y="5085184"/>
            <a:ext cx="6696744" cy="792088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Les absences </a:t>
            </a:r>
            <a:r>
              <a:rPr lang="en-US" sz="2400" b="1" dirty="0" err="1" smtClean="0">
                <a:solidFill>
                  <a:srgbClr val="FF0000"/>
                </a:solidFill>
              </a:rPr>
              <a:t>doivent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être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récupérées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Espace réservé du pied de page 4"/>
          <p:cNvSpPr txBox="1">
            <a:spLocks/>
          </p:cNvSpPr>
          <p:nvPr/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26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Une convention de stage en 3 exemplaires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convention de stage doit donner lieu à un </a:t>
            </a:r>
            <a:r>
              <a:rPr lang="fr-FR" b="1" dirty="0" smtClean="0">
                <a:solidFill>
                  <a:srgbClr val="FF0000"/>
                </a:solidFill>
              </a:rPr>
              <a:t>écrit </a:t>
            </a:r>
            <a:r>
              <a:rPr lang="fr-FR" dirty="0" smtClean="0"/>
              <a:t>et elle est </a:t>
            </a:r>
            <a:r>
              <a:rPr lang="fr-FR" b="1" dirty="0" smtClean="0">
                <a:solidFill>
                  <a:srgbClr val="FF0000"/>
                </a:solidFill>
              </a:rPr>
              <a:t>signée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par toutes les parties </a:t>
            </a:r>
            <a:r>
              <a:rPr lang="fr-FR" dirty="0" smtClean="0"/>
              <a:t>(entreprise, famille, lycée)</a:t>
            </a:r>
          </a:p>
          <a:p>
            <a:endParaRPr lang="fr-FR" dirty="0"/>
          </a:p>
          <a:p>
            <a:r>
              <a:rPr lang="fr-FR" dirty="0" smtClean="0"/>
              <a:t>La convention est établie </a:t>
            </a:r>
            <a:r>
              <a:rPr lang="fr-FR" b="1" dirty="0" smtClean="0">
                <a:solidFill>
                  <a:srgbClr val="FF0000"/>
                </a:solidFill>
              </a:rPr>
              <a:t>en 3 exemplaires </a:t>
            </a:r>
            <a:r>
              <a:rPr lang="fr-FR" dirty="0" smtClean="0"/>
              <a:t>et un exemplaire doit être remis et conservé par chaque partie.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012160" y="332656"/>
            <a:ext cx="2133600" cy="365125"/>
          </a:xfrm>
        </p:spPr>
        <p:txBody>
          <a:bodyPr/>
          <a:lstStyle/>
          <a:p>
            <a:r>
              <a:rPr lang="en-US" dirty="0" smtClean="0"/>
              <a:t>24/03/2025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434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222</TotalTime>
  <Words>209</Words>
  <Application>Microsoft Office PowerPoint</Application>
  <PresentationFormat>Affichage à l'écran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Austin</vt:lpstr>
      <vt:lpstr>Bac Pro : Stages en entreprises</vt:lpstr>
      <vt:lpstr>Présence dans le monde professionnel</vt:lpstr>
      <vt:lpstr>L’élève recherche un stage il est accompagné par l’équipe enseignante </vt:lpstr>
      <vt:lpstr>Durée des PFMP </vt:lpstr>
      <vt:lpstr>Une convention de stage en 3 exemplaires</vt:lpstr>
    </vt:vector>
  </TitlesOfParts>
  <Company>Région Occitanie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 Pro : Stages en entreprises</dc:title>
  <dc:creator>Pujol Joulié Philippe</dc:creator>
  <cp:lastModifiedBy>Pujol Joulié Philippe </cp:lastModifiedBy>
  <cp:revision>8</cp:revision>
  <dcterms:created xsi:type="dcterms:W3CDTF">2025-03-10T10:46:39Z</dcterms:created>
  <dcterms:modified xsi:type="dcterms:W3CDTF">2025-03-19T13:05:11Z</dcterms:modified>
</cp:coreProperties>
</file>