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A98AF03-7270-45C2-A683-C5E353EF01A5}" type="datetime4">
              <a:rPr lang="en-US" smtClean="0"/>
              <a:pPr/>
              <a:t>February 9, 2026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5AFD-D735-4504-A039-ADEBB6448D55}" type="datetime4">
              <a:rPr lang="en-US" smtClean="0"/>
              <a:pPr/>
              <a:t>February 9, 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C8118-FB93-4E87-B380-0175F2FE2167}" type="datetime4">
              <a:rPr lang="en-US" smtClean="0"/>
              <a:pPr/>
              <a:t>February 9, 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February 9, 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7EAE1-CAAC-4AEF-919E-158692B1E55E}" type="datetime4">
              <a:rPr lang="en-US" smtClean="0"/>
              <a:pPr/>
              <a:t>February 9, 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5A706-D8F2-4D1A-855A-CADC92600C26}" type="datetime4">
              <a:rPr lang="en-US" smtClean="0"/>
              <a:pPr/>
              <a:t>February 9, 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F123-1704-49AC-9D15-C4B1462B8014}" type="datetime4">
              <a:rPr lang="en-US" smtClean="0"/>
              <a:pPr/>
              <a:t>February 9, 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EC2-47FB-48A1-8644-C8A81DDAA119}" type="datetime4">
              <a:rPr lang="en-US" smtClean="0"/>
              <a:pPr/>
              <a:t>February 9, 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C3ED-7435-49F9-84C8-03CCA2F8DEDB}" type="datetime4">
              <a:rPr lang="en-US" smtClean="0"/>
              <a:pPr/>
              <a:t>February 9, 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49BF1-FCD3-4395-8FF6-0047AF66228E}" type="datetime4">
              <a:rPr lang="en-US" smtClean="0"/>
              <a:pPr/>
              <a:t>February 9, 2026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222-2C8B-4501-BE87-6797EC025925}" type="datetime4">
              <a:rPr lang="en-US" smtClean="0"/>
              <a:pPr/>
              <a:t>February 9, 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6C01193-8287-4834-A286-6B880643E934}" type="datetime4">
              <a:rPr lang="en-US" smtClean="0"/>
              <a:pPr/>
              <a:t>February 9, 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Bac Pro : Stages en entreprises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Ils sont obligatoires 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Philippe PUJOL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403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rgbClr val="0070C0"/>
                </a:solidFill>
              </a:rPr>
              <a:t>Présence dans le monde professionnel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Les stages en entreprises ont un caractère </a:t>
            </a:r>
            <a:r>
              <a:rPr lang="fr-FR" b="1" dirty="0" smtClean="0">
                <a:solidFill>
                  <a:srgbClr val="FF0000"/>
                </a:solidFill>
              </a:rPr>
              <a:t>obligatoire (vérification avant de passer le Bac Pro) </a:t>
            </a:r>
          </a:p>
          <a:p>
            <a:pPr marL="68580" indent="0">
              <a:buNone/>
            </a:pPr>
            <a:endParaRPr lang="fr-FR" b="1" dirty="0" smtClean="0">
              <a:solidFill>
                <a:srgbClr val="FF0000"/>
              </a:solidFill>
            </a:endParaRPr>
          </a:p>
          <a:p>
            <a:r>
              <a:rPr lang="fr-FR" b="1" dirty="0" smtClean="0">
                <a:solidFill>
                  <a:srgbClr val="FF0000"/>
                </a:solidFill>
              </a:rPr>
              <a:t>Cette présence est vérifiée à travers une attestation de stage</a:t>
            </a:r>
          </a:p>
          <a:p>
            <a:endParaRPr lang="fr-FR" b="1" dirty="0" smtClean="0">
              <a:solidFill>
                <a:srgbClr val="FF0000"/>
              </a:solidFill>
            </a:endParaRPr>
          </a:p>
          <a:p>
            <a:r>
              <a:rPr lang="fr-FR" b="1" dirty="0" smtClean="0">
                <a:solidFill>
                  <a:srgbClr val="FF0000"/>
                </a:solidFill>
              </a:rPr>
              <a:t>Cette présence est rémunérée (10, 15 et 20 € / jour de travail) </a:t>
            </a: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Ph. Pujol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236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7024744" cy="1143000"/>
          </a:xfrm>
        </p:spPr>
        <p:txBody>
          <a:bodyPr>
            <a:normAutofit/>
          </a:bodyPr>
          <a:lstStyle/>
          <a:p>
            <a:r>
              <a:rPr lang="fr-FR" sz="2800" b="1" dirty="0" smtClean="0">
                <a:solidFill>
                  <a:srgbClr val="0070C0"/>
                </a:solidFill>
              </a:rPr>
              <a:t>L’élève recherche un stage il est accompagné par l’équipe enseignante </a:t>
            </a:r>
            <a:endParaRPr lang="fr-FR" sz="2800" b="1" dirty="0">
              <a:solidFill>
                <a:srgbClr val="0070C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3492" y="2132856"/>
            <a:ext cx="6777317" cy="3699773"/>
          </a:xfrm>
        </p:spPr>
        <p:txBody>
          <a:bodyPr>
            <a:normAutofit fontScale="92500" lnSpcReduction="20000"/>
          </a:bodyPr>
          <a:lstStyle/>
          <a:p>
            <a:r>
              <a:rPr lang="fr-FR" b="1" dirty="0" smtClean="0"/>
              <a:t>La recherche d’un stage (ou PFMP) </a:t>
            </a:r>
            <a:r>
              <a:rPr lang="fr-FR" b="1" dirty="0" smtClean="0">
                <a:solidFill>
                  <a:srgbClr val="FF0000"/>
                </a:solidFill>
              </a:rPr>
              <a:t>fait partie de la formation</a:t>
            </a:r>
          </a:p>
          <a:p>
            <a:endParaRPr lang="fr-FR" b="1" dirty="0" smtClean="0"/>
          </a:p>
          <a:p>
            <a:r>
              <a:rPr lang="fr-FR" b="1" dirty="0" smtClean="0"/>
              <a:t>Cette démarche est initiée </a:t>
            </a:r>
            <a:r>
              <a:rPr lang="fr-FR" b="1" dirty="0" smtClean="0">
                <a:solidFill>
                  <a:srgbClr val="FF0000"/>
                </a:solidFill>
              </a:rPr>
              <a:t>dès le début </a:t>
            </a:r>
            <a:r>
              <a:rPr lang="fr-FR" b="1" dirty="0" smtClean="0"/>
              <a:t>de l’année scolaire</a:t>
            </a:r>
          </a:p>
          <a:p>
            <a:endParaRPr lang="fr-FR" b="1" dirty="0" smtClean="0"/>
          </a:p>
          <a:p>
            <a:r>
              <a:rPr lang="fr-FR" b="1" dirty="0" smtClean="0">
                <a:solidFill>
                  <a:srgbClr val="FF0000"/>
                </a:solidFill>
              </a:rPr>
              <a:t>Les activités prévues</a:t>
            </a:r>
            <a:r>
              <a:rPr lang="fr-FR" b="1" dirty="0" smtClean="0"/>
              <a:t> doivent correspondre au </a:t>
            </a:r>
            <a:r>
              <a:rPr lang="fr-FR" b="1" dirty="0" smtClean="0">
                <a:solidFill>
                  <a:srgbClr val="FF0000"/>
                </a:solidFill>
              </a:rPr>
              <a:t>diplôme préparé</a:t>
            </a:r>
          </a:p>
          <a:p>
            <a:endParaRPr lang="fr-FR" b="1" dirty="0" smtClean="0"/>
          </a:p>
          <a:p>
            <a:r>
              <a:rPr lang="fr-FR" b="1" dirty="0" smtClean="0">
                <a:solidFill>
                  <a:srgbClr val="FF0000"/>
                </a:solidFill>
              </a:rPr>
              <a:t>Le professeur vérifie </a:t>
            </a:r>
            <a:r>
              <a:rPr lang="fr-FR" b="1" dirty="0" smtClean="0"/>
              <a:t>les activités et le lieu de stage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Ph. Pujol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704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024744" cy="1143000"/>
          </a:xfrm>
        </p:spPr>
        <p:txBody>
          <a:bodyPr/>
          <a:lstStyle/>
          <a:p>
            <a:r>
              <a:rPr lang="fr-FR" b="1" dirty="0" smtClean="0">
                <a:solidFill>
                  <a:srgbClr val="0070C0"/>
                </a:solidFill>
              </a:rPr>
              <a:t>Durée des PFMP 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71600" y="1700808"/>
            <a:ext cx="6777317" cy="3508977"/>
          </a:xfrm>
        </p:spPr>
        <p:txBody>
          <a:bodyPr/>
          <a:lstStyle/>
          <a:p>
            <a:r>
              <a:rPr lang="fr-FR" dirty="0" smtClean="0"/>
              <a:t>2</a:t>
            </a:r>
            <a:r>
              <a:rPr lang="fr-FR" baseline="30000" dirty="0" smtClean="0"/>
              <a:t>nde</a:t>
            </a:r>
            <a:r>
              <a:rPr lang="fr-FR" dirty="0" smtClean="0"/>
              <a:t> : </a:t>
            </a:r>
            <a:r>
              <a:rPr lang="fr-FR" b="1" dirty="0" smtClean="0">
                <a:solidFill>
                  <a:srgbClr val="FF0000"/>
                </a:solidFill>
              </a:rPr>
              <a:t>6 Semaines</a:t>
            </a:r>
          </a:p>
          <a:p>
            <a:endParaRPr lang="fr-FR" dirty="0"/>
          </a:p>
          <a:p>
            <a:r>
              <a:rPr lang="fr-FR" dirty="0" smtClean="0"/>
              <a:t>1</a:t>
            </a:r>
            <a:r>
              <a:rPr lang="fr-FR" baseline="30000" dirty="0" smtClean="0"/>
              <a:t>ère</a:t>
            </a:r>
            <a:r>
              <a:rPr lang="fr-FR" dirty="0" smtClean="0"/>
              <a:t> : </a:t>
            </a:r>
            <a:r>
              <a:rPr lang="fr-FR" b="1" dirty="0" smtClean="0">
                <a:solidFill>
                  <a:srgbClr val="FF0000"/>
                </a:solidFill>
              </a:rPr>
              <a:t>8 Semaines</a:t>
            </a:r>
          </a:p>
          <a:p>
            <a:endParaRPr lang="fr-FR" dirty="0"/>
          </a:p>
          <a:p>
            <a:r>
              <a:rPr lang="fr-FR" dirty="0" smtClean="0"/>
              <a:t>Terminale : </a:t>
            </a:r>
            <a:r>
              <a:rPr lang="fr-FR" b="1" dirty="0" smtClean="0">
                <a:solidFill>
                  <a:srgbClr val="FF0000"/>
                </a:solidFill>
              </a:rPr>
              <a:t>6 Semaines</a:t>
            </a:r>
          </a:p>
          <a:p>
            <a:endParaRPr lang="fr-FR" dirty="0"/>
          </a:p>
          <a:p>
            <a:r>
              <a:rPr lang="fr-FR" dirty="0" smtClean="0"/>
              <a:t>Total : </a:t>
            </a:r>
            <a:r>
              <a:rPr lang="fr-FR" b="1" dirty="0" smtClean="0">
                <a:solidFill>
                  <a:srgbClr val="FF0000"/>
                </a:solidFill>
              </a:rPr>
              <a:t>20 Semaines </a:t>
            </a:r>
            <a:r>
              <a:rPr lang="fr-FR" dirty="0" smtClean="0"/>
              <a:t>sur les 3 années de formation </a:t>
            </a: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043608" y="5085184"/>
            <a:ext cx="6696744" cy="792088"/>
          </a:xfrm>
        </p:spPr>
        <p:txBody>
          <a:bodyPr/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Les absences </a:t>
            </a:r>
            <a:r>
              <a:rPr lang="en-US" sz="2400" b="1" dirty="0" err="1" smtClean="0">
                <a:solidFill>
                  <a:srgbClr val="FF0000"/>
                </a:solidFill>
              </a:rPr>
              <a:t>doivent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</a:rPr>
              <a:t>être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</a:rPr>
              <a:t>récupérées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8" name="Espace réservé du pied de page 4"/>
          <p:cNvSpPr txBox="1">
            <a:spLocks/>
          </p:cNvSpPr>
          <p:nvPr/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smtClean="0">
                <a:solidFill>
                  <a:srgbClr val="FF0000"/>
                </a:solidFill>
              </a:rPr>
              <a:t>Ph. Pujol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262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rgbClr val="0070C0"/>
                </a:solidFill>
              </a:rPr>
              <a:t>Une convention de stage en 3 exemplaires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smtClean="0"/>
              <a:t>Une convention de stage doit donner lieu à un </a:t>
            </a:r>
            <a:r>
              <a:rPr lang="fr-FR" b="1" dirty="0" smtClean="0">
                <a:solidFill>
                  <a:srgbClr val="FF0000"/>
                </a:solidFill>
              </a:rPr>
              <a:t>écrit </a:t>
            </a:r>
            <a:r>
              <a:rPr lang="fr-FR" dirty="0" smtClean="0"/>
              <a:t>et elle est </a:t>
            </a:r>
            <a:r>
              <a:rPr lang="fr-FR" b="1" dirty="0" smtClean="0">
                <a:solidFill>
                  <a:srgbClr val="FF0000"/>
                </a:solidFill>
              </a:rPr>
              <a:t>signée</a:t>
            </a:r>
            <a:r>
              <a:rPr lang="fr-FR" dirty="0" smtClean="0"/>
              <a:t> </a:t>
            </a:r>
            <a:r>
              <a:rPr lang="fr-FR" b="1" dirty="0" smtClean="0">
                <a:solidFill>
                  <a:srgbClr val="FF0000"/>
                </a:solidFill>
              </a:rPr>
              <a:t>par toutes les parties </a:t>
            </a:r>
            <a:r>
              <a:rPr lang="fr-FR" dirty="0" smtClean="0"/>
              <a:t>(entreprise, famille, lycée)</a:t>
            </a:r>
          </a:p>
          <a:p>
            <a:endParaRPr lang="fr-FR" dirty="0"/>
          </a:p>
          <a:p>
            <a:r>
              <a:rPr lang="fr-FR" dirty="0" smtClean="0"/>
              <a:t>La convention est établie </a:t>
            </a:r>
            <a:r>
              <a:rPr lang="fr-FR" b="1" dirty="0" smtClean="0">
                <a:solidFill>
                  <a:srgbClr val="FF0000"/>
                </a:solidFill>
              </a:rPr>
              <a:t>en 3 exemplaires </a:t>
            </a:r>
            <a:r>
              <a:rPr lang="fr-FR" dirty="0" smtClean="0"/>
              <a:t>et un exemplaire doit être remis et conservé par chaque partie. </a:t>
            </a:r>
            <a:endParaRPr lang="fr-FR" dirty="0" smtClean="0"/>
          </a:p>
          <a:p>
            <a:endParaRPr lang="fr-FR" dirty="0"/>
          </a:p>
          <a:p>
            <a:r>
              <a:rPr lang="fr-FR" dirty="0" smtClean="0"/>
              <a:t>Depuis 2025, on utilise la signature électronique</a:t>
            </a:r>
            <a:endParaRPr lang="fr-FR" dirty="0" smtClean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012160" y="332656"/>
            <a:ext cx="2133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Ph. Pujol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4346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228</TotalTime>
  <Words>212</Words>
  <Application>Microsoft Office PowerPoint</Application>
  <PresentationFormat>Affichage à l'écran (4:3)</PresentationFormat>
  <Paragraphs>37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Austin</vt:lpstr>
      <vt:lpstr>Bac Pro : Stages en entreprises</vt:lpstr>
      <vt:lpstr>Présence dans le monde professionnel</vt:lpstr>
      <vt:lpstr>L’élève recherche un stage il est accompagné par l’équipe enseignante </vt:lpstr>
      <vt:lpstr>Durée des PFMP </vt:lpstr>
      <vt:lpstr>Une convention de stage en 3 exemplaires</vt:lpstr>
    </vt:vector>
  </TitlesOfParts>
  <Company>Région Occitanie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 Pro : Stages en entreprises</dc:title>
  <dc:creator>Pujol Joulié Philippe</dc:creator>
  <cp:lastModifiedBy>PUJOL</cp:lastModifiedBy>
  <cp:revision>10</cp:revision>
  <dcterms:created xsi:type="dcterms:W3CDTF">2025-03-10T10:46:39Z</dcterms:created>
  <dcterms:modified xsi:type="dcterms:W3CDTF">2026-02-09T12:41:50Z</dcterms:modified>
</cp:coreProperties>
</file>